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</p:sldIdLst>
  <p:sldSz cx="12192000" cy="6858000"/>
  <p:notesSz cx="6858000" cy="9144000"/>
  <p:custDataLst>
    <p:tags r:id="rId11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tags" Target="tags/tag1.xml" /><Relationship Id="rId12" Type="http://customschemas.google.com/relationships/presentationmetadata" Target="metadata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785833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3832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6909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92462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66020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9424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7756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6566117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/>
        </p:txBody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.jpe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1" i="0" u="none" strike="noStrike" cap="none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</a:t>
            </a:r>
            <a:r>
              <a:rPr lang="ru-RU" sz="3200" b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«Mind maps in English teaching: эффективный прием </a:t>
            </a:r>
            <a:r>
              <a:rPr lang="ru-RU" sz="3200" b="1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«Интеллект-карты» для </a:t>
            </a:r>
            <a:r>
              <a:rPr lang="ru-RU" sz="3200" b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систематизации пройденного материала»</a:t>
            </a:r>
            <a:endParaRPr sz="3200" b="1" i="0" u="none" strike="noStrike" cap="none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376676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Боброва Мария Александровна</a:t>
            </a:r>
            <a:r>
              <a:rPr lang="ru-RU" sz="1800" b="1" i="1" u="none" strike="noStrike" cap="none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800" b="1" i="1" u="none" strike="noStrike" cap="non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спикер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</a:t>
            </a:r>
            <a:r>
              <a:rPr lang="ru-RU" sz="1800" b="1" i="1" u="none" strike="noStrike" cap="none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МОУ «Лотошинская СОШ №2», муниципальный округ Лотошино</a:t>
            </a:r>
            <a:endParaRPr sz="1800" b="1" i="1" u="none" strike="noStrike" cap="non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ct val="0"/>
              </a:spcBef>
              <a:buSzPts val="2800"/>
              <a:buNone/>
            </a:pP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 Развитие навыков организации и структурирования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знаний, письменной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и устной речи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 языке через визуальное представление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лексики и грамматики, используя приём «Интеллект-карты»</a:t>
            </a:r>
            <a:endParaRPr lang="ru-RU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228600" lvl="0" indent="-50800" algn="just">
              <a:spcBef>
                <a:spcPct val="0"/>
              </a:spcBef>
              <a:buSzPts val="2800"/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635000" indent="-457200" algn="just">
              <a:spcBef>
                <a:spcPct val="0"/>
              </a:spcBef>
              <a:buSzPts val="2800"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овысить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владения английским языком через осмысленное запоминание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</a:t>
            </a:r>
          </a:p>
          <a:p>
            <a:pPr marL="635000" indent="-457200" algn="just">
              <a:spcBef>
                <a:spcPct val="0"/>
              </a:spcBef>
              <a:buSzPts val="2800"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индивидуальной и групповой работы с ментальными картами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35000" indent="-457200">
              <a:spcBef>
                <a:spcPct val="0"/>
              </a:spcBef>
              <a:buSzPts val="2800"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устному монологическому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высказыванию</a:t>
            </a:r>
          </a:p>
          <a:p>
            <a:pPr marL="635000" indent="-457200">
              <a:spcBef>
                <a:spcPct val="0"/>
              </a:spcBef>
              <a:buSzPts val="2800"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результатов проектной деятельности </a:t>
            </a:r>
            <a:endParaRPr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474616" y="1147199"/>
            <a:ext cx="10940718" cy="5117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114300" indent="0" algn="just">
              <a:buNone/>
            </a:pP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использования </a:t>
            </a: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 разработан психологом Тони Бьюзеном,  который  является специалистом в области саморазвития, развития памяти и мышления. </a:t>
            </a:r>
            <a:endParaRPr lang="ru-RU" sz="380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– </a:t>
            </a: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формирование умения перерабатывать большой объем информации и изображать ее в виде логической схемы, состоящей из ключевых понятий, образов и явлений.   Эффективность использования  данного </a:t>
            </a: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приёма связана </a:t>
            </a: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с устройством человеческого мозга, отвечающего за обработку информации. </a:t>
            </a:r>
            <a:r>
              <a:rPr lang="ru-RU" sz="3800" b="1">
                <a:latin typeface="Times New Roman" panose="02020603050405020304" pitchFamily="18" charset="0"/>
                <a:cs typeface="Times New Roman" panose="02020603050405020304" pitchFamily="18" charset="0"/>
              </a:rPr>
              <a:t>Левое полушарие</a:t>
            </a: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 отвечает за логику, анализ, упорядоченность мыслей. </a:t>
            </a:r>
            <a:r>
              <a:rPr lang="ru-RU" sz="3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Правое полушарие</a:t>
            </a: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 – за ритм, восприятие цветов, воображение, представление образов, размеры, пространственные соотношения.</a:t>
            </a:r>
            <a:endParaRPr lang="ru-RU" sz="3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приёма:</a:t>
            </a:r>
            <a:endParaRPr lang="ru-RU" sz="3800">
              <a:latin typeface="Times New Roman" panose="02020603050405020304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• центральное понятие в центре </a:t>
            </a: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листа</a:t>
            </a:r>
            <a:endParaRPr lang="ru-RU" sz="3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• ветви ассоциации, отходящие от </a:t>
            </a: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</a:t>
            </a:r>
            <a:endParaRPr lang="ru-RU" sz="3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• использование ключевых </a:t>
            </a: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endParaRPr lang="ru-RU" sz="3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3800">
                <a:latin typeface="Times New Roman" panose="02020603050405020304" pitchFamily="18" charset="0"/>
                <a:cs typeface="Times New Roman" panose="02020603050405020304" pitchFamily="18" charset="0"/>
              </a:rPr>
              <a:t>• применение цветов, символов, </a:t>
            </a:r>
            <a:r>
              <a:rPr lang="ru-RU" sz="3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</a:t>
            </a:r>
            <a:endParaRPr lang="ru-RU" sz="3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0292" y="3940791"/>
            <a:ext cx="3948752" cy="222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301608" y="2697408"/>
            <a:ext cx="1110791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Tx/>
              <a:buFont typeface="Calibri"/>
              <a:buNone/>
            </a:pPr>
            <a:endParaRPr/>
          </a:p>
          <a:p>
            <a:pPr marL="0" lvl="0" indent="0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Tx/>
              <a:buFont typeface="Calibri"/>
              <a:buNone/>
            </a:pP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 – эффективность использования приёма «Интеллект-карты» на уроке</a:t>
            </a:r>
            <a:endParaRPr sz="4000">
              <a:latin typeface="Times New Roman" panose="02020603050405020304" pitchFamily="18" charset="0"/>
              <a:cs typeface="Times New Roman" pitchFamily="18" charset="0"/>
            </a:endParaRPr>
          </a:p>
          <a:p>
            <a:pPr algn="just">
              <a:buSzPct val="202112"/>
            </a:pPr>
            <a:r>
              <a:rPr lang="ru-RU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(Тема урока</a:t>
            </a:r>
            <a:r>
              <a:rPr lang="en-US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Hobby</a:t>
            </a:r>
            <a:r>
              <a:rPr lang="ru-RU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z="2700" i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язык, </a:t>
            </a:r>
            <a:r>
              <a:rPr lang="ru-RU" sz="2700" i="1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 - обобщения и систематизации знаний</a:t>
            </a:r>
            <a:r>
              <a:rPr lang="ru-RU" sz="2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Созданная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интеллект-карта применена 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практической деятельности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наглядного учебного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освоении лексического материала, пройденного 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интеллект – карт на уроках иностранного языка способствует формированию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личностных (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 навыка рефлексии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регулятивных (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способами самоконтроля, самомотивации и рефлексии;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познавательных (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выбирать способ решения учебной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логической цепи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рассуждений) 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и коммуникативных учебных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(</a:t>
            </a:r>
            <a:r>
              <a:rPr lang="ru-RU" sz="270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организацию совместной работы, определять свою </a:t>
            </a:r>
            <a: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роль).</a:t>
            </a:r>
            <a:br>
              <a:rPr lang="ru-RU" sz="27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700" i="1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574" y="5080997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79800" y="227044"/>
            <a:ext cx="426705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2400" b="1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4259949" y="291281"/>
            <a:ext cx="4574252" cy="3611871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7861" y="1886747"/>
            <a:ext cx="4202088" cy="4773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just">
              <a:spcBef>
                <a:spcPct val="0"/>
              </a:spcBef>
              <a:buSzPts val="2800"/>
            </a:pP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и закреплении лексики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в 6 классе применялся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работы с картами: составление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 карт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spcBef>
                <a:spcPct val="0"/>
              </a:spcBef>
              <a:buSzPts val="2800"/>
            </a:pPr>
            <a:endParaRPr lang="ru-RU" sz="2200"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ct val="0"/>
              </a:spcBef>
              <a:buSzPts val="2800"/>
            </a:pP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 картами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выбирали, структурировали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запоминали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ключевую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(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расположена основная цель «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Hobby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которо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отходят все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 (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creativity, games)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этих ассоциаций отходят следующие ассоциации. 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ментальных карт обучающиеся развивают критическое мышление, память и внимание. А сам процесс построения ментальных карт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творческим и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увлекательным. </a:t>
            </a:r>
          </a:p>
          <a:p>
            <a:pPr marL="0" lvl="0" indent="0" algn="just">
              <a:spcBef>
                <a:spcPct val="0"/>
              </a:spcBef>
              <a:buSzPts val="2800"/>
            </a:pP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урока была проведена рефлексия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(5 мин)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презентация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1–2 предложений от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группы </a:t>
            </a:r>
            <a:r>
              <a:rPr lang="ru-RU" sz="2200"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карте. Обратная связь: что получилось хорошо, что можно улучшить.</a:t>
            </a:r>
          </a:p>
          <a:p>
            <a:pPr marL="0" lvl="0" indent="0">
              <a:spcBef>
                <a:spcPct val="0"/>
              </a:spcBef>
              <a:buSzPts val="2800"/>
            </a:pPr>
            <a:b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i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432" y="1742001"/>
            <a:ext cx="3500374" cy="2625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1" b="23502"/>
          <a:stretch>
            <a:fillRect/>
          </a:stretch>
        </p:blipFill>
        <p:spPr>
          <a:xfrm>
            <a:off x="4772025" y="3705368"/>
            <a:ext cx="4956560" cy="31526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2984374" y="383340"/>
            <a:ext cx="49904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" b="9560"/>
          <a:stretch>
            <a:fillRect/>
          </a:stretch>
        </p:blipFill>
        <p:spPr>
          <a:xfrm>
            <a:off x="6651010" y="1173356"/>
            <a:ext cx="5540990" cy="3815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6"/>
          <a:stretch>
            <a:fillRect/>
          </a:stretch>
        </p:blipFill>
        <p:spPr>
          <a:xfrm>
            <a:off x="4785817" y="3538891"/>
            <a:ext cx="4558352" cy="33191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3463" y="1173356"/>
            <a:ext cx="453235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результаты </a:t>
            </a:r>
            <a:r>
              <a:rPr lang="ru-RU" sz="20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получили, применяя приём «</a:t>
            </a:r>
            <a:r>
              <a:rPr lang="en-US" sz="20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Mind map</a:t>
            </a:r>
            <a:r>
              <a:rPr lang="ru-RU" sz="20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в </a:t>
            </a:r>
            <a:r>
              <a:rPr lang="ru-RU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процессе обучения? </a:t>
            </a:r>
            <a:endParaRPr lang="ru-RU" sz="2000" b="1" smtClean="0"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запоминается уже усвоенной (понятой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 способствует развитию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(мозговой штурм)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мотивации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 овладению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иностранным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языком как средством общения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самообразования и самоконтроля у школьников;</a:t>
            </a:r>
            <a:endParaRPr lang="ru-RU" sz="200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b="1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3580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45902" y="1311300"/>
            <a:ext cx="11677776" cy="4721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ct val="0"/>
              </a:spcBef>
              <a:buSzPts val="2800"/>
            </a:pP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интеллект-карт — это универсальный 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эффективный приём, а именно</a:t>
            </a:r>
          </a:p>
          <a:p>
            <a:pPr marL="342900" lvl="0" indent="-342900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видоизменять и адаптировать в зависимости от целей и задач, поставленных перед учениками. </a:t>
            </a:r>
            <a:endParaRPr lang="ru-RU" b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аботу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созданию карт можно делать не только в классе, но и дома. </a:t>
            </a:r>
            <a:endParaRPr lang="ru-RU" b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формированию личностных, регулятивных, познавательных и коммуникативных учебных действий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в обучении является инновационным, креативным и интересным 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основным </a:t>
            </a: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приёмом на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всего учебного занятия при условии совместного коллективного создания карты. </a:t>
            </a:r>
            <a:endParaRPr lang="ru-RU" b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b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отдельным этапом на стадии вызова или рефлексии, способом мотивации мыслительной деятельности до изучения темы или формой систематизации информации по итогам прохождения материала.</a:t>
            </a:r>
            <a:endParaRPr b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43</Paragraphs>
  <Slides>8</Slides>
  <Notes>7</Notes>
  <TotalTime>176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baseType="lpstr" size="12">
      <vt:lpstr>Arial</vt:lpstr>
      <vt:lpstr>Calibri</vt:lpstr>
      <vt:lpstr>Times New Roman</vt:lpstr>
      <vt:lpstr>1_Тема Office</vt:lpstr>
      <vt:lpstr>PowerPoint Presentation</vt:lpstr>
      <vt:lpstr>Краткое описание опыта</vt:lpstr>
      <vt:lpstr>Теоретическое описание приема</vt:lpstr>
      <vt:lpstr>
Практическая значимость – эффективность использования приёма «Интеллект-карты» на уроке
(Тема урока «Hobby», 6 класс, английский язык, этап урока - обобщения и систематизации знаний)Созданная интеллект-карта применена в практической деятельности учащимися в качестве наглядного учебного материала, освоении лексического материала, пройденного на уроке.Использование интеллект – карт на уроках иностранного языка способствует формированию личностных (сформированность навыка рефлексии), регулятивных (владеть способами самоконтроля, самомотивации и рефлексии;), познавательных (самостоятельно выбирать способ решения учебной задачи, построение логической цепи рассуждений) и коммуникативных учебных действий (планировать организацию совместной работы, определять свою роль).</vt:lpstr>
      <vt:lpstr>Применение приема на уроке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User</dc:creator>
  <cp:lastModifiedBy>Бобров</cp:lastModifiedBy>
  <cp:revision>15</cp:revision>
  <dcterms:created xsi:type="dcterms:W3CDTF">2024-01-14T08:39:34Z</dcterms:created>
  <dcterms:modified xsi:type="dcterms:W3CDTF">2026-04-08T10:48:53Z</dcterms:modified>
</cp:coreProperties>
</file>